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1" r:id="rId3"/>
    <p:sldId id="267" r:id="rId4"/>
    <p:sldId id="266" r:id="rId5"/>
    <p:sldId id="264" r:id="rId6"/>
    <p:sldId id="270" r:id="rId7"/>
    <p:sldId id="269" r:id="rId8"/>
    <p:sldId id="268" r:id="rId9"/>
    <p:sldId id="265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8FE0-3CC2-48B7-B670-BC656575669E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1581-D9CB-43E6-8389-6BA71B7D65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8FE0-3CC2-48B7-B670-BC656575669E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1581-D9CB-43E6-8389-6BA71B7D65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8FE0-3CC2-48B7-B670-BC656575669E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1581-D9CB-43E6-8389-6BA71B7D65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8FE0-3CC2-48B7-B670-BC656575669E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1581-D9CB-43E6-8389-6BA71B7D65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8FE0-3CC2-48B7-B670-BC656575669E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1581-D9CB-43E6-8389-6BA71B7D65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8FE0-3CC2-48B7-B670-BC656575669E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1581-D9CB-43E6-8389-6BA71B7D65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8FE0-3CC2-48B7-B670-BC656575669E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1581-D9CB-43E6-8389-6BA71B7D65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8FE0-3CC2-48B7-B670-BC656575669E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1581-D9CB-43E6-8389-6BA71B7D65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8FE0-3CC2-48B7-B670-BC656575669E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1581-D9CB-43E6-8389-6BA71B7D65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8FE0-3CC2-48B7-B670-BC656575669E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1581-D9CB-43E6-8389-6BA71B7D65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8FE0-3CC2-48B7-B670-BC656575669E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B1581-D9CB-43E6-8389-6BA71B7D65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B8FE0-3CC2-48B7-B670-BC656575669E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B1581-D9CB-43E6-8389-6BA71B7D651E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1002998" cy="1001953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48691" y="2348880"/>
            <a:ext cx="748883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Times New Roman" pitchFamily="18" charset="0"/>
                <a:cs typeface="Arial" pitchFamily="34" charset="0"/>
              </a:rPr>
              <a:t>GOBIERNO Y </a:t>
            </a:r>
            <a:r>
              <a:rPr kumimoji="0" lang="es-MX" sz="4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Times New Roman" pitchFamily="18" charset="0"/>
                <a:cs typeface="Arial" pitchFamily="34" charset="0"/>
              </a:rPr>
              <a:t>PARLAMENTO ABIERTOS </a:t>
            </a:r>
            <a:r>
              <a:rPr kumimoji="0" lang="es-MX" sz="4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Times New Roman" pitchFamily="18" charset="0"/>
                <a:cs typeface="Arial" pitchFamily="34" charset="0"/>
              </a:rPr>
              <a:t>y </a:t>
            </a:r>
            <a:r>
              <a:rPr kumimoji="0" lang="es-MX" sz="4400" b="1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Times New Roman" pitchFamily="18" charset="0"/>
                <a:cs typeface="Arial" pitchFamily="34" charset="0"/>
              </a:rPr>
              <a:t>LEY DE TRANSPARENCIA PARA EL ESTADO DE BAJA CALIFORNIA</a:t>
            </a:r>
            <a:endParaRPr lang="es-ES_tradnl" sz="20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1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1002998" cy="1001953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827583" y="1412776"/>
            <a:ext cx="78463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ALIANZA POR GOBIERNO ABIERTO  </a:t>
            </a:r>
            <a:r>
              <a:rPr lang="es-MX" sz="2800" b="1" dirty="0" smtClean="0"/>
              <a:t>- MOVIMIENTO INTERNACIONAL</a:t>
            </a:r>
          </a:p>
          <a:p>
            <a:pPr marL="457200" indent="-457200">
              <a:buFont typeface="Wingdings" pitchFamily="2" charset="2"/>
              <a:buChar char="v"/>
            </a:pPr>
            <a:endParaRPr lang="es-MX" sz="2800" b="1" dirty="0"/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MÉXICO PRESIDIÓ </a:t>
            </a:r>
            <a:r>
              <a:rPr lang="es-MX" sz="2800" b="1" dirty="0" smtClean="0"/>
              <a:t>LA AGA EN 2015</a:t>
            </a:r>
          </a:p>
          <a:p>
            <a:pPr marL="457200" indent="-457200">
              <a:buFont typeface="Wingdings" pitchFamily="2" charset="2"/>
              <a:buChar char="v"/>
            </a:pPr>
            <a:endParaRPr lang="es-MX" sz="2800" b="1" dirty="0"/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OBLIGACIÓN</a:t>
            </a:r>
            <a:r>
              <a:rPr lang="es-MX" sz="2800" b="1" dirty="0" smtClean="0"/>
              <a:t> DEL GOBIERNO FEDERAL IMPLEMENTAR UN GOBIERNO ABIERTO</a:t>
            </a:r>
          </a:p>
          <a:p>
            <a:pPr marL="457200" indent="-457200">
              <a:buFont typeface="Wingdings" pitchFamily="2" charset="2"/>
              <a:buChar char="v"/>
            </a:pPr>
            <a:endParaRPr lang="es-MX" sz="2800" b="1" dirty="0"/>
          </a:p>
          <a:p>
            <a:pPr marL="457200" indent="-457200">
              <a:buFont typeface="Wingdings" pitchFamily="2" charset="2"/>
              <a:buChar char="v"/>
            </a:pPr>
            <a:r>
              <a:rPr lang="es-MX" sz="2800" b="1" dirty="0" smtClean="0"/>
              <a:t>EN 2016 IMPLEMENTACIÓN DE </a:t>
            </a: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GOBIERNOS ABIERTOS LOCALES</a:t>
            </a:r>
            <a:r>
              <a:rPr lang="es-MX" sz="2800" b="1" dirty="0" smtClean="0"/>
              <a:t>  (ESTATALES Y MUNICIPALES)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0292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934" y="5805264"/>
            <a:ext cx="1026065" cy="1024996"/>
          </a:xfrm>
          <a:prstGeom prst="rect">
            <a:avLst/>
          </a:prstGeom>
        </p:spPr>
      </p:pic>
      <p:sp>
        <p:nvSpPr>
          <p:cNvPr id="5" name="TextBox 3"/>
          <p:cNvSpPr txBox="1"/>
          <p:nvPr/>
        </p:nvSpPr>
        <p:spPr>
          <a:xfrm>
            <a:off x="418131" y="404664"/>
            <a:ext cx="835292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REQUERIMIENTOS PARA GOBIERNO </a:t>
            </a:r>
          </a:p>
          <a:p>
            <a:pPr algn="ctr"/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Y </a:t>
            </a:r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PARLAMENTO ABIERTOS</a:t>
            </a:r>
          </a:p>
          <a:p>
            <a:pPr>
              <a:buFont typeface="Wingdings" pitchFamily="2" charset="2"/>
              <a:buChar char="v"/>
            </a:pPr>
            <a:endParaRPr lang="es-MX" b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SECRETARIADO TÉCNICO TRIPARTITA </a:t>
            </a:r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ACTIVO</a:t>
            </a:r>
          </a:p>
          <a:p>
            <a:pPr>
              <a:buFont typeface="Wingdings" pitchFamily="2" charset="2"/>
              <a:buChar char="v"/>
            </a:pPr>
            <a:endParaRPr lang="es-MX" sz="2000" b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PLAN DE ACCIÓN LOCAL </a:t>
            </a:r>
            <a:r>
              <a:rPr lang="es-MX" sz="2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POR LA TRANSPARENCIA Y DERECHO A LA INFORMACIÓN  CIUDADANIZADO</a:t>
            </a:r>
          </a:p>
          <a:p>
            <a:pPr>
              <a:buFont typeface="Wingdings" pitchFamily="2" charset="2"/>
              <a:buChar char="v"/>
            </a:pPr>
            <a:endParaRPr lang="es-MX" sz="2000" b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FUNCIONARIOS  Y PARLAMENTARIOS QUE CREAN </a:t>
            </a:r>
            <a:r>
              <a:rPr lang="es-MX" sz="2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EN EL GOBIERNO Y PARLAMENTO ABIERTOS</a:t>
            </a:r>
          </a:p>
          <a:p>
            <a:pPr>
              <a:buFont typeface="Wingdings" pitchFamily="2" charset="2"/>
              <a:buChar char="v"/>
            </a:pPr>
            <a:endParaRPr lang="es-MX" sz="2000" b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FUNCIONARIOS, PARLAMENTARIOS Y CIUDADANOS </a:t>
            </a:r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CAPACITADOS</a:t>
            </a:r>
            <a:r>
              <a:rPr lang="es-MX" sz="2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EN GOBIERNO Y PARLAMENTO ABIERTOS</a:t>
            </a:r>
          </a:p>
          <a:p>
            <a:pPr>
              <a:buFont typeface="Wingdings" pitchFamily="2" charset="2"/>
              <a:buChar char="v"/>
            </a:pPr>
            <a:endParaRPr lang="es-MX" sz="2000" b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0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INTERACCIÓN CIUDADANA </a:t>
            </a:r>
            <a:r>
              <a:rPr lang="es-MX" sz="2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CON ESPACIOS DE PARTICIPACIÓN </a:t>
            </a:r>
            <a:r>
              <a:rPr lang="es-MX" sz="2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CIUDADANA </a:t>
            </a:r>
            <a:r>
              <a:rPr lang="es-MX" sz="2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Y CON TECNOLOGÍA DIGITAL (PLATAFORMAS)</a:t>
            </a:r>
          </a:p>
          <a:p>
            <a:pPr>
              <a:buFont typeface="Wingdings" pitchFamily="2" charset="2"/>
              <a:buChar char="v"/>
            </a:pPr>
            <a:endParaRPr lang="es-MX" sz="20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GOBIERNO ABIERTO </a:t>
            </a:r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MUNICIPAL</a:t>
            </a:r>
            <a:endParaRPr lang="es-MX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2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0"/>
            <a:ext cx="1002998" cy="1001953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683568" y="1268760"/>
            <a:ext cx="806489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RETOS</a:t>
            </a:r>
            <a:r>
              <a:rPr lang="es-MX" sz="24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POR LA TRANSPARENCIA EN BAJA CALIFORNIA</a:t>
            </a:r>
          </a:p>
          <a:p>
            <a:pPr>
              <a:buClr>
                <a:schemeClr val="tx1"/>
              </a:buClr>
            </a:pPr>
            <a:endParaRPr lang="es-MX" sz="2400" b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Clr>
                <a:schemeClr val="tx1"/>
              </a:buClr>
            </a:pPr>
            <a:endParaRPr lang="es-MX" sz="24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sz="2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FORTALECIMIENTO</a:t>
            </a:r>
            <a:r>
              <a:rPr lang="es-MX" sz="22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DEL ÓRGANO GARANTE LOCAL</a:t>
            </a:r>
          </a:p>
          <a:p>
            <a:pPr>
              <a:buFont typeface="Wingdings" pitchFamily="2" charset="2"/>
              <a:buChar char="Ø"/>
            </a:pPr>
            <a:endParaRPr lang="es-MX" sz="22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sz="22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s-MX" sz="2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COLABORACIÓN</a:t>
            </a:r>
            <a:r>
              <a:rPr lang="es-MX" sz="22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CON LA PLATAFORMA NACIONAL DE TRANSPARENCIA </a:t>
            </a:r>
          </a:p>
          <a:p>
            <a:pPr>
              <a:buFont typeface="Wingdings" pitchFamily="2" charset="2"/>
              <a:buChar char="Ø"/>
            </a:pPr>
            <a:endParaRPr lang="es-MX" sz="22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sz="22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IMPLEMENTACIÓN DE LAS </a:t>
            </a:r>
            <a:r>
              <a:rPr lang="es-MX" sz="2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NUEVAS OBLIGACIONES </a:t>
            </a:r>
            <a:r>
              <a:rPr lang="es-MX" sz="22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 TRANSPARENCIA.</a:t>
            </a:r>
          </a:p>
          <a:p>
            <a:pPr>
              <a:buFont typeface="Wingdings" pitchFamily="2" charset="2"/>
              <a:buChar char="Ø"/>
            </a:pPr>
            <a:endParaRPr lang="es-MX" sz="22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sz="22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COORDINACIÓN Y COLABORACIÓN PARA EL EFECTIVO EJERCICIO DE LA </a:t>
            </a:r>
            <a:r>
              <a:rPr lang="es-MX" sz="2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FACULTAD DE ATRACCIÓN </a:t>
            </a:r>
            <a:r>
              <a:rPr lang="es-MX" sz="22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EN LOS RECURSOS DE REVISIÓN PENDIENTES DE RESOLUCIÓN </a:t>
            </a:r>
            <a:endParaRPr lang="es-MX" sz="22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59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934" y="5805264"/>
            <a:ext cx="1026065" cy="1024996"/>
          </a:xfrm>
          <a:prstGeom prst="rect">
            <a:avLst/>
          </a:prstGeom>
        </p:spPr>
      </p:pic>
      <p:sp>
        <p:nvSpPr>
          <p:cNvPr id="5" name="TextBox 3"/>
          <p:cNvSpPr txBox="1"/>
          <p:nvPr/>
        </p:nvSpPr>
        <p:spPr>
          <a:xfrm>
            <a:off x="755576" y="692696"/>
            <a:ext cx="7632848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MX" sz="21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PROMOVER EL </a:t>
            </a:r>
            <a:r>
              <a:rPr lang="es-MX" sz="2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CAMBIO DE PARADIGMA </a:t>
            </a:r>
            <a:r>
              <a:rPr lang="es-MX" sz="21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SOBRE  LA TRANSPARENCIA, LA INFORMACIÓN RESERVADA,  LA  INCLUSIÓN  DE NUEVAS PRÁCTICAS, LA CORRESPONSABILIDAD GOBIERNO-SOCIEDAD,  EL ABATIMIENTO DE LA CORRUPCIÓN, EL EJERCICIO DEL PODER PARA EL SERVICIO</a:t>
            </a:r>
          </a:p>
          <a:p>
            <a:pPr>
              <a:buFont typeface="Wingdings" pitchFamily="2" charset="2"/>
              <a:buChar char="v"/>
            </a:pPr>
            <a:endParaRPr lang="es-MX" sz="21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1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TENER CLAROS Y EFICACES MEDIOS DE </a:t>
            </a:r>
            <a:r>
              <a:rPr lang="es-MX" sz="2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IMPUGNACIÓN Y SANCIÓN </a:t>
            </a:r>
          </a:p>
          <a:p>
            <a:pPr>
              <a:buFont typeface="Wingdings" pitchFamily="2" charset="2"/>
              <a:buChar char="v"/>
            </a:pPr>
            <a:endParaRPr lang="es-MX" sz="21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1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COMBATIR LA </a:t>
            </a:r>
            <a:r>
              <a:rPr lang="es-MX" sz="2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REGRESIÓN, SECRECÍA Y OPACIDAD </a:t>
            </a:r>
            <a:r>
              <a:rPr lang="es-MX" sz="21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POR INTERESES DEL PODER POLÍTICO O ECONÓMICO</a:t>
            </a:r>
          </a:p>
          <a:p>
            <a:pPr>
              <a:buFont typeface="Wingdings" pitchFamily="2" charset="2"/>
              <a:buChar char="v"/>
            </a:pPr>
            <a:endParaRPr lang="es-MX" sz="2100" b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1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EJERCER LA TRANSPARENCIA </a:t>
            </a:r>
            <a:r>
              <a:rPr lang="es-MX" sz="2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REAL Y PROACTIVA </a:t>
            </a:r>
          </a:p>
          <a:p>
            <a:pPr>
              <a:buFont typeface="Wingdings" pitchFamily="2" charset="2"/>
              <a:buChar char="v"/>
            </a:pPr>
            <a:endParaRPr lang="es-MX" sz="2100" b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SENSIBILIZAR Y CAPACITAR </a:t>
            </a:r>
            <a:r>
              <a:rPr lang="es-MX" sz="21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 TODOS LOS SUJETOS OBLIGADOS Y A LA CIUDADANÍA</a:t>
            </a:r>
            <a:endParaRPr lang="es-MX" sz="21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22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934" y="5805264"/>
            <a:ext cx="1026065" cy="1024996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539552" y="836712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INICIATIVA DEL ITAIPBC SE INICIARON </a:t>
            </a:r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NEGOCIACIONES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LOS EJECUTIVOS ESTATAL Y MUNICIPALES PARA IMPLEMENTAR ACCIONES DE GOBIERNO ABIERTO</a:t>
            </a:r>
          </a:p>
          <a:p>
            <a:pPr marL="342900" indent="-342900">
              <a:buFont typeface="Wingdings" pitchFamily="2" charset="2"/>
              <a:buChar char="v"/>
            </a:pPr>
            <a:endPara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HUBO UNA RESPUESTA PRONTA 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ABORDAR MESAS DE TRABAJO CON LA CIUDADANÍA</a:t>
            </a:r>
          </a:p>
          <a:p>
            <a:pPr marL="342900" indent="-342900">
              <a:buFont typeface="Wingdings" pitchFamily="2" charset="2"/>
              <a:buChar char="v"/>
            </a:pP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RESPUESTA VINO DEL CONGRESO, </a:t>
            </a:r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CREANDOSE UNA COMISIÓN DE TRANSPARENCIA Y PARTICIPACIÓN CIUDADANA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PRESIDIDA POR EL DIP. CUAHUTÉMOC CARDONA</a:t>
            </a:r>
          </a:p>
          <a:p>
            <a:pPr marL="342900" indent="-342900">
              <a:buFont typeface="Wingdings" pitchFamily="2" charset="2"/>
              <a:buChar char="v"/>
            </a:pP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INSTITUYÓ EL </a:t>
            </a:r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SECRETARIADO TÉCNICO TRIPARTITA 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(CONGRESO, ORGANIZACIONES CIVILES Y EL ITAIPBC COMO FACILITADOR)</a:t>
            </a:r>
          </a:p>
          <a:p>
            <a:pPr marL="342900" indent="-342900">
              <a:buFont typeface="Wingdings" pitchFamily="2" charset="2"/>
              <a:buChar char="v"/>
            </a:pP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REALIZARON MESAS DE TRABAJO DURANTE </a:t>
            </a:r>
            <a:r>
              <a:rPr lang="es-MX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MESES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itchFamily="2" charset="2"/>
              <a:buChar char="v"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2704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91264" cy="5258056"/>
          </a:xfrm>
        </p:spPr>
        <p:txBody>
          <a:bodyPr>
            <a:normAutofit fontScale="92500" lnSpcReduction="20000"/>
          </a:bodyPr>
          <a:lstStyle/>
          <a:p>
            <a:pPr marL="521208" indent="-457200">
              <a:buFont typeface="Wingdings" pitchFamily="2" charset="2"/>
              <a:buChar char="v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Dip. Cardona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elaboró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anteproyecto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incluyendo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iniciativas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Dip.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Nobelo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del Dip.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Mendívil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21208" indent="-457200">
              <a:buFont typeface="Wingdings" pitchFamily="2" charset="2"/>
              <a:buChar char="v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1208" indent="-457200">
              <a:buFont typeface="Wingdings" pitchFamily="2" charset="2"/>
              <a:buChar char="v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revisó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base entre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sociedad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civil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Dip. Cardona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técnico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legal) y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ITAIPBC</a:t>
            </a:r>
          </a:p>
          <a:p>
            <a:pPr marL="521208" indent="-457200">
              <a:buFont typeface="Wingdings" pitchFamily="2" charset="2"/>
              <a:buChar char="v"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1208" indent="-457200">
              <a:buFont typeface="Wingdings" pitchFamily="2" charset="2"/>
              <a:buChar char="v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elaboró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reformas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Constitución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Estado de Baja California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cabida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 los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nuevos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preceptos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Ley</a:t>
            </a:r>
          </a:p>
          <a:p>
            <a:pPr marL="521208" indent="-457200">
              <a:buFont typeface="Wingdings" pitchFamily="2" charset="2"/>
              <a:buChar char="v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1208" indent="-457200">
              <a:buFont typeface="Wingdings" pitchFamily="2" charset="2"/>
              <a:buChar char="v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enriqueció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anteproyecto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 la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luz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Ley General de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Transparencia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la Ley de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Transparencia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Chihuahua. </a:t>
            </a:r>
          </a:p>
          <a:p>
            <a:pPr marL="521208" indent="-457200">
              <a:buFont typeface="Wingdings" pitchFamily="2" charset="2"/>
              <a:buChar char="v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1208" indent="-457200">
              <a:buFont typeface="Wingdings" pitchFamily="2" charset="2"/>
              <a:buChar char="v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sometió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consideración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población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de los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sujetos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obligados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Baja California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mediante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foros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la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participación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al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menos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400 personas</a:t>
            </a:r>
          </a:p>
          <a:p>
            <a:pPr marL="521208" indent="-457200">
              <a:buFont typeface="Wingdings" pitchFamily="2" charset="2"/>
              <a:buChar char="v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934" y="5805264"/>
            <a:ext cx="1026065" cy="102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3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91264" cy="5258056"/>
          </a:xfrm>
        </p:spPr>
        <p:txBody>
          <a:bodyPr>
            <a:normAutofit fontScale="77500" lnSpcReduction="20000"/>
          </a:bodyPr>
          <a:lstStyle/>
          <a:p>
            <a:pPr marL="521208" indent="-457200">
              <a:buFont typeface="Wingdings" pitchFamily="2" charset="2"/>
              <a:buChar char="v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elaboraron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últimas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fueron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sometidas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Comisiones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turnadas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pleno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2016</a:t>
            </a:r>
          </a:p>
          <a:p>
            <a:pPr marL="521208" indent="-457200">
              <a:buFont typeface="Wingdings" pitchFamily="2" charset="2"/>
              <a:buChar char="v"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1208" indent="-457200">
              <a:buFont typeface="Wingdings" pitchFamily="2" charset="2"/>
              <a:buChar char="v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algunos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retrasos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presión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sociedad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civil, se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aprobaron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inicios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2016</a:t>
            </a:r>
          </a:p>
          <a:p>
            <a:pPr marL="521208" indent="-457200">
              <a:buFont typeface="Wingdings" pitchFamily="2" charset="2"/>
              <a:buChar char="v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1208" indent="-457200">
              <a:buFont typeface="Wingdings" pitchFamily="2" charset="2"/>
              <a:buChar char="v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enviaron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Gobernador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publicación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1208" indent="-457200">
              <a:buFont typeface="Wingdings" pitchFamily="2" charset="2"/>
              <a:buChar char="v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1208" indent="-457200">
              <a:buFont typeface="Wingdings" pitchFamily="2" charset="2"/>
              <a:buChar char="v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retrasos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publicó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modificación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Constitución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26 de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2016</a:t>
            </a:r>
          </a:p>
          <a:p>
            <a:pPr marL="521208" indent="-457200">
              <a:buFont typeface="Wingdings" pitchFamily="2" charset="2"/>
              <a:buChar char="v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1208" indent="-457200">
              <a:buFont typeface="Wingdings" pitchFamily="2" charset="2"/>
              <a:buChar char="v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retrasos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publicó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Ley de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Transparencia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Estado de Baja California el 29 de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2016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934" y="5805264"/>
            <a:ext cx="1026065" cy="102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934" y="5805264"/>
            <a:ext cx="1026065" cy="1024996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467544" y="764704"/>
            <a:ext cx="842493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todo el proceso fue </a:t>
            </a:r>
            <a:r>
              <a:rPr lang="es-MX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</a:t>
            </a:r>
            <a:r>
              <a:rPr lang="es-MX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endParaRPr lang="es-MX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Asesoría del </a:t>
            </a:r>
            <a:r>
              <a:rPr lang="es-MX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núcleo de </a:t>
            </a:r>
            <a:r>
              <a:rPr lang="es-MX" sz="26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OSCs</a:t>
            </a:r>
            <a:r>
              <a:rPr lang="es-MX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nacionales</a:t>
            </a:r>
          </a:p>
          <a:p>
            <a:pPr marL="514350" indent="-514350">
              <a:buFont typeface="+mj-lt"/>
              <a:buAutoNum type="arabicPeriod"/>
            </a:pPr>
            <a:endParaRPr lang="es-MX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Asesoría y seguimiento del </a:t>
            </a:r>
            <a:r>
              <a:rPr lang="es-MX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INAI</a:t>
            </a:r>
          </a:p>
          <a:p>
            <a:pPr marL="514350" indent="-514350">
              <a:buFont typeface="+mj-lt"/>
              <a:buAutoNum type="arabicPeriod"/>
            </a:pPr>
            <a:endParaRPr lang="es-MX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Colaboración y presión de la sociedad civil organizada </a:t>
            </a:r>
            <a:r>
              <a:rPr lang="es-MX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BC</a:t>
            </a:r>
          </a:p>
          <a:p>
            <a:pPr marL="514350" indent="-514350">
              <a:buFont typeface="+mj-lt"/>
              <a:buAutoNum type="arabicPeriod"/>
            </a:pPr>
            <a:endParaRPr lang="es-MX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Voluntad política </a:t>
            </a:r>
            <a:r>
              <a:rPr lang="es-MX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</a:t>
            </a:r>
            <a:r>
              <a:rPr lang="es-MX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</a:t>
            </a:r>
            <a:r>
              <a:rPr lang="es-MX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Cardona</a:t>
            </a:r>
          </a:p>
          <a:p>
            <a:pPr marL="514350" indent="-514350">
              <a:buFont typeface="+mj-lt"/>
              <a:buAutoNum type="arabicPeriod"/>
            </a:pPr>
            <a:endParaRPr lang="es-MX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MX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apoyo del ITAIPBC </a:t>
            </a:r>
            <a:r>
              <a:rPr lang="es-MX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persona de la Mtra. Elba Estudillo</a:t>
            </a:r>
          </a:p>
          <a:p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36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561</Words>
  <Application>Microsoft Office PowerPoint</Application>
  <PresentationFormat>Presentación en pantalla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Antonieta</dc:creator>
  <cp:lastModifiedBy>PC</cp:lastModifiedBy>
  <cp:revision>29</cp:revision>
  <dcterms:created xsi:type="dcterms:W3CDTF">2015-10-16T08:01:16Z</dcterms:created>
  <dcterms:modified xsi:type="dcterms:W3CDTF">2016-05-17T10:00:50Z</dcterms:modified>
</cp:coreProperties>
</file>